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76" r:id="rId3"/>
    <p:sldId id="519" r:id="rId4"/>
    <p:sldId id="490" r:id="rId5"/>
    <p:sldId id="507" r:id="rId6"/>
    <p:sldId id="487" r:id="rId7"/>
    <p:sldId id="508" r:id="rId8"/>
    <p:sldId id="491" r:id="rId9"/>
    <p:sldId id="509" r:id="rId10"/>
    <p:sldId id="489" r:id="rId11"/>
    <p:sldId id="458" r:id="rId12"/>
    <p:sldId id="459" r:id="rId13"/>
    <p:sldId id="503" r:id="rId14"/>
    <p:sldId id="500" r:id="rId15"/>
    <p:sldId id="501" r:id="rId16"/>
    <p:sldId id="505" r:id="rId17"/>
    <p:sldId id="481" r:id="rId18"/>
    <p:sldId id="455" r:id="rId19"/>
    <p:sldId id="480" r:id="rId20"/>
    <p:sldId id="478" r:id="rId21"/>
    <p:sldId id="456" r:id="rId22"/>
    <p:sldId id="365" r:id="rId2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00"/>
    <a:srgbClr val="0AA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Светлый стиль 2 -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8221" autoAdjust="0"/>
  </p:normalViewPr>
  <p:slideViewPr>
    <p:cSldViewPr>
      <p:cViewPr varScale="1">
        <p:scale>
          <a:sx n="91" d="100"/>
          <a:sy n="91" d="100"/>
        </p:scale>
        <p:origin x="708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197E6-66F0-4A39-AAF8-BDD29A14E243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48C6D-6325-4E87-A7D4-89C7311D676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645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535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113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131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05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438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5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559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538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03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33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27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C34C3-86BA-4E47-897F-8B5CBDEF6667}" type="datetimeFigureOut">
              <a:rPr lang="ru-RU" smtClean="0"/>
              <a:t>02.11.2017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9D901-5963-4A7E-8113-0C5DC5E7420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292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5" b="16725"/>
          <a:stretch/>
        </p:blipFill>
        <p:spPr>
          <a:xfrm>
            <a:off x="-184020" y="-92546"/>
            <a:ext cx="9436540" cy="53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22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4" y="-9028"/>
            <a:ext cx="9170544" cy="5158431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93514"/>
            <a:ext cx="1022274" cy="249986"/>
          </a:xfrm>
          <a:prstGeom prst="rect">
            <a:avLst/>
          </a:prstGeom>
        </p:spPr>
      </p:pic>
      <p:pic>
        <p:nvPicPr>
          <p:cNvPr id="2050" name="Picture 2" descr="C:\Users\Елена\Desktop\GoIT\цели\Soft skills\оффлайн-встречи\QA5 группа оффлайн.1-й тренинг\scrum-methodolog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91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4" y="-9028"/>
            <a:ext cx="9170544" cy="5158431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10186"/>
            <a:ext cx="1022274" cy="333314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0" y="-9254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>
              <a:solidFill>
                <a:schemeClr val="bg1"/>
              </a:solidFill>
              <a:latin typeface="Bandera Pro Heavy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7787" y="140126"/>
            <a:ext cx="4144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Bandera Pro Heavy" pitchFamily="18" charset="0"/>
              </a:rPr>
              <a:t>Ценности </a:t>
            </a:r>
            <a:r>
              <a:rPr lang="en-US" sz="3600" dirty="0">
                <a:solidFill>
                  <a:schemeClr val="bg1"/>
                </a:solidFill>
                <a:latin typeface="Bandera Pro Heavy" pitchFamily="18" charset="0"/>
              </a:rPr>
              <a:t>Scrum</a:t>
            </a:r>
            <a:endParaRPr lang="ru-RU" sz="3600" dirty="0">
              <a:solidFill>
                <a:schemeClr val="bg1"/>
              </a:solidFill>
              <a:latin typeface="Bandera Pro Heavy" pitchFamily="18" charset="0"/>
            </a:endParaRPr>
          </a:p>
        </p:txBody>
      </p:sp>
      <p:pic>
        <p:nvPicPr>
          <p:cNvPr id="8" name="Picture 2" descr="C:\Users\Елена\Desktop\Scrum-Values-750x4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75606"/>
            <a:ext cx="5746007" cy="314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8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10186"/>
            <a:ext cx="1022274" cy="333314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0" y="-9254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>
              <a:solidFill>
                <a:schemeClr val="bg1"/>
              </a:solidFill>
              <a:latin typeface="Bandera Pro Heavy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713068"/>
              </p:ext>
            </p:extLst>
          </p:nvPr>
        </p:nvGraphicFramePr>
        <p:xfrm>
          <a:off x="251520" y="478954"/>
          <a:ext cx="8640959" cy="4243217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819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5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6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09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effectLst/>
                          <a:latin typeface="Bandera Pro" pitchFamily="18" charset="0"/>
                        </a:rPr>
                        <a:t>Ценность</a:t>
                      </a:r>
                      <a:endParaRPr lang="en-GB" sz="1800" b="1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effectLst/>
                          <a:latin typeface="Bandera Pro" pitchFamily="18" charset="0"/>
                        </a:rPr>
                        <a:t>Неправильное понимание</a:t>
                      </a:r>
                      <a:endParaRPr lang="en-GB" sz="1800" b="1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effectLst/>
                          <a:latin typeface="Bandera Pro" pitchFamily="18" charset="0"/>
                        </a:rPr>
                        <a:t>Правильное понимание</a:t>
                      </a:r>
                      <a:endParaRPr lang="en-GB" sz="1800" b="1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06"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effectLst/>
                          <a:latin typeface="Bandera Pro" pitchFamily="18" charset="0"/>
                        </a:rPr>
                        <a:t>Фокус</a:t>
                      </a:r>
                      <a:endParaRPr lang="en-GB" sz="1800" b="1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Фокус на том, чтобы сделать счастливым клиента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Быть сфокусированным на приоритетах и цели спринта, фокус на создании</a:t>
                      </a:r>
                      <a:r>
                        <a:rPr lang="ru-RU" sz="1400" baseline="0" dirty="0">
                          <a:effectLst/>
                          <a:latin typeface="Bandera Pro" pitchFamily="18" charset="0"/>
                        </a:rPr>
                        <a:t> ценности для клиента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06"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effectLst/>
                          <a:latin typeface="Bandera Pro" pitchFamily="18" charset="0"/>
                        </a:rPr>
                        <a:t>Открытость</a:t>
                      </a:r>
                      <a:endParaRPr lang="en-GB" sz="1800" b="1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Рассказывать всем подряд о своей работе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Открыто</a:t>
                      </a:r>
                      <a:r>
                        <a:rPr lang="ru-RU" sz="1400" baseline="0" dirty="0">
                          <a:effectLst/>
                          <a:latin typeface="Bandera Pro" pitchFamily="18" charset="0"/>
                        </a:rPr>
                        <a:t> говорить  о проблемах, которые мешают достичь результата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06"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effectLst/>
                          <a:latin typeface="Bandera Pro" pitchFamily="18" charset="0"/>
                        </a:rPr>
                        <a:t>Смелость</a:t>
                      </a:r>
                      <a:endParaRPr lang="en-GB" sz="1800" b="1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Быть Бабой Ягой, которая против, даже когда решение уже было принято. </a:t>
                      </a:r>
                    </a:p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Кричать «</a:t>
                      </a:r>
                      <a:r>
                        <a:rPr lang="ru-RU" sz="1400" dirty="0" err="1">
                          <a:effectLst/>
                          <a:latin typeface="Bandera Pro" pitchFamily="18" charset="0"/>
                        </a:rPr>
                        <a:t>Яжговорил</a:t>
                      </a:r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» после неудачи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Изъясняться прозрачно, но быть готовым изменить свое мнение, даже если это означает признание того, что ты был  не прав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412"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effectLst/>
                          <a:latin typeface="Bandera Pro" pitchFamily="18" charset="0"/>
                        </a:rPr>
                        <a:t>Обязательство</a:t>
                      </a:r>
                      <a:endParaRPr lang="en-GB" sz="1800" b="1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Обязательство перед тем, чего</a:t>
                      </a:r>
                      <a:r>
                        <a:rPr lang="ru-RU" sz="1400" baseline="0" dirty="0">
                          <a:effectLst/>
                          <a:latin typeface="Bandera Pro" pitchFamily="18" charset="0"/>
                        </a:rPr>
                        <a:t> ты не понимаешь, или перед тем, что сказал тебе босс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Обязательство перед командой и целями на спринт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06"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1" dirty="0">
                          <a:effectLst/>
                          <a:latin typeface="Bandera Pro" pitchFamily="18" charset="0"/>
                        </a:rPr>
                        <a:t>Уважение</a:t>
                      </a:r>
                      <a:endParaRPr lang="en-GB" sz="1800" b="1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Думать, что можешь помочь команде, предпринимая героические усилия по спасению утопающего спринта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  <a:latin typeface="Bandera Pro" pitchFamily="18" charset="0"/>
                        </a:rPr>
                        <a:t>Помогать людям понять то, в чем ты хорош, и не судить их, если они не так хороши в этом</a:t>
                      </a:r>
                      <a:endParaRPr lang="en-US" sz="1400" dirty="0">
                        <a:effectLst/>
                        <a:latin typeface="Bandera Pro" pitchFamily="18" charset="0"/>
                      </a:endParaRPr>
                    </a:p>
                  </a:txBody>
                  <a:tcPr marL="6010" marR="6010" marT="6010" marB="60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35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30" y="-6814"/>
            <a:ext cx="9216029" cy="515843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13" y="4643483"/>
            <a:ext cx="1022274" cy="24998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175404"/>
            <a:ext cx="9026488" cy="755795"/>
          </a:xfrm>
          <a:prstGeom prst="rect">
            <a:avLst/>
          </a:prstGeom>
        </p:spPr>
        <p:txBody>
          <a:bodyPr wrap="square" lIns="77925" tIns="38963" rIns="77925" bIns="38963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Bandera Pro Heavy" pitchFamily="18" charset="0"/>
                <a:ea typeface="Bandera Pro Heavy" charset="0"/>
                <a:cs typeface="Bandera Pro Heavy" charset="0"/>
              </a:rPr>
              <a:t>Практика №1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57" y="981075"/>
            <a:ext cx="9202757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Users\Елена\Desktop\GoIT\цели\Soft skills\оффлайн-встречи\QA5 группа оффлайн\QA5 1-й тренинг\coffee_break_wallpaper_by_sweetangel0467-d6srgo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3"/>
          <a:stretch/>
        </p:blipFill>
        <p:spPr bwMode="auto">
          <a:xfrm>
            <a:off x="1" y="1892"/>
            <a:ext cx="9143999" cy="514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09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9" y="2230935"/>
            <a:ext cx="1781489" cy="5356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5536" y="1635646"/>
            <a:ext cx="2304256" cy="136815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3203848" y="699542"/>
            <a:ext cx="58326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Лекция о </a:t>
            </a:r>
            <a:r>
              <a:rPr lang="en-US" sz="2000" b="1" dirty="0">
                <a:latin typeface="Bandera Pro" pitchFamily="18" charset="0"/>
              </a:rPr>
              <a:t>Scrum</a:t>
            </a:r>
            <a:endParaRPr lang="ru-RU" sz="2000" b="1" dirty="0">
              <a:latin typeface="Bandera Pro" pitchFamily="18" charset="0"/>
            </a:endParaRPr>
          </a:p>
          <a:p>
            <a:pPr marL="627063" indent="446088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dirty="0">
                <a:latin typeface="Bandera Pro" pitchFamily="18" charset="0"/>
              </a:rPr>
              <a:t>Актуальность </a:t>
            </a:r>
            <a:r>
              <a:rPr lang="en-US" sz="2000" dirty="0">
                <a:latin typeface="Bandera Pro" pitchFamily="18" charset="0"/>
              </a:rPr>
              <a:t>Scrum</a:t>
            </a:r>
          </a:p>
          <a:p>
            <a:pPr marL="627063" indent="446088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Bandera Pro" pitchFamily="18" charset="0"/>
              </a:rPr>
              <a:t>Scrum </a:t>
            </a:r>
            <a:r>
              <a:rPr lang="ru-RU" sz="2000" dirty="0">
                <a:latin typeface="Bandera Pro" pitchFamily="18" charset="0"/>
              </a:rPr>
              <a:t>: роли, артефакты, встречи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Игра «Самолетики»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Перерыв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Три практики</a:t>
            </a:r>
            <a:endParaRPr lang="en-US" sz="2000" b="1" dirty="0">
              <a:latin typeface="Bandera Pro" pitchFamily="18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solidFill>
                  <a:srgbClr val="FF6C00"/>
                </a:solidFill>
                <a:latin typeface="Bandera Pro" pitchFamily="18" charset="0"/>
              </a:rPr>
              <a:t>Лекция об </a:t>
            </a:r>
            <a:r>
              <a:rPr lang="en-US" sz="2000" b="1" dirty="0">
                <a:solidFill>
                  <a:srgbClr val="FF6C00"/>
                </a:solidFill>
                <a:latin typeface="Bandera Pro" pitchFamily="18" charset="0"/>
              </a:rPr>
              <a:t>Agile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>
                <a:latin typeface="Bandera Pro" pitchFamily="18" charset="0"/>
              </a:rPr>
              <a:t>Marshmallow challenge</a:t>
            </a:r>
            <a:endParaRPr lang="ru-RU" sz="2000" b="1" dirty="0">
              <a:latin typeface="Bandera Pro" pitchFamily="18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latin typeface="Bandera Pro" pitchFamily="18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latin typeface="Bandera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71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831" y="98666"/>
            <a:ext cx="8793160" cy="38081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4" y="-14930"/>
            <a:ext cx="9170544" cy="5158431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93514"/>
            <a:ext cx="1022274" cy="249986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67470" y="-925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Bandera Pro Heavy" pitchFamily="18" charset="0"/>
              </a:rPr>
              <a:t>Agile Manifesto</a:t>
            </a:r>
            <a:endParaRPr lang="ru-RU" dirty="0">
              <a:solidFill>
                <a:schemeClr val="bg1"/>
              </a:solidFill>
              <a:latin typeface="Bandera Pro Heavy" pitchFamily="18" charset="0"/>
            </a:endParaRPr>
          </a:p>
        </p:txBody>
      </p:sp>
      <p:pic>
        <p:nvPicPr>
          <p:cNvPr id="20" name="Picture 3" descr="C:\Users\Елена\Downloads\tool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502" y="949634"/>
            <a:ext cx="732809" cy="73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Елена\Downloads\clipboar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502" y="2978119"/>
            <a:ext cx="782267" cy="78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Елена\Downloads\diplom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503" y="2008179"/>
            <a:ext cx="807111" cy="8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C:\Users\Елена\Downloads\wedding-plannin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79" y="4019565"/>
            <a:ext cx="963884" cy="96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63355"/>
              </p:ext>
            </p:extLst>
          </p:nvPr>
        </p:nvGraphicFramePr>
        <p:xfrm>
          <a:off x="1547665" y="994772"/>
          <a:ext cx="6177637" cy="4097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6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9909">
                <a:tc>
                  <a:txBody>
                    <a:bodyPr/>
                    <a:lstStyle/>
                    <a:p>
                      <a:pPr algn="r"/>
                      <a:r>
                        <a:rPr lang="ru-RU" sz="2400" dirty="0">
                          <a:latin typeface="Bandera Pro" pitchFamily="18" charset="0"/>
                        </a:rPr>
                        <a:t>Люди и взаимодействие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latin typeface="Bandera Pro" pitchFamily="18" charset="0"/>
                        </a:rPr>
                        <a:t>&gt;</a:t>
                      </a:r>
                      <a:endParaRPr lang="ru-RU" sz="4800" dirty="0">
                        <a:latin typeface="Bandera Pro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latin typeface="Bandera Pro" pitchFamily="18" charset="0"/>
                        </a:rPr>
                        <a:t>Процессов и инструментов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603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Bandera Pro" pitchFamily="18" charset="0"/>
                        </a:rPr>
                        <a:t>C</a:t>
                      </a:r>
                      <a:r>
                        <a:rPr lang="ru-RU" sz="2400" dirty="0" err="1">
                          <a:latin typeface="Bandera Pro" pitchFamily="18" charset="0"/>
                        </a:rPr>
                        <a:t>отрудничество</a:t>
                      </a:r>
                      <a:r>
                        <a:rPr lang="ru-RU" sz="2400" dirty="0">
                          <a:latin typeface="Bandera Pro" pitchFamily="18" charset="0"/>
                        </a:rPr>
                        <a:t> с заказчиком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>
                          <a:latin typeface="Bandera Pro" pitchFamily="18" charset="0"/>
                        </a:rPr>
                        <a:t>&gt;</a:t>
                      </a:r>
                      <a:endParaRPr lang="ru-RU" sz="4800" dirty="0">
                        <a:latin typeface="Bandera Pro" pitchFamily="18" charset="0"/>
                      </a:endParaRPr>
                    </a:p>
                    <a:p>
                      <a:pPr algn="ctr"/>
                      <a:endParaRPr lang="ru-RU" sz="2400" dirty="0">
                        <a:latin typeface="Bandera Pro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latin typeface="Bandera Pro" pitchFamily="18" charset="0"/>
                        </a:rPr>
                        <a:t>Контрактных обязательств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909">
                <a:tc>
                  <a:txBody>
                    <a:bodyPr/>
                    <a:lstStyle/>
                    <a:p>
                      <a:pPr algn="r"/>
                      <a:r>
                        <a:rPr lang="ru-RU" sz="2400" dirty="0">
                          <a:latin typeface="Bandera Pro" pitchFamily="18" charset="0"/>
                        </a:rPr>
                        <a:t>Работающий продукт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>
                          <a:latin typeface="Bandera Pro" pitchFamily="18" charset="0"/>
                        </a:rPr>
                        <a:t>&gt;</a:t>
                      </a:r>
                      <a:endParaRPr lang="ru-RU" sz="4800" dirty="0">
                        <a:latin typeface="Bandera Pro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latin typeface="Bandera Pro" pitchFamily="18" charset="0"/>
                        </a:rPr>
                        <a:t>Исчерпывающей документации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9155">
                <a:tc>
                  <a:txBody>
                    <a:bodyPr/>
                    <a:lstStyle/>
                    <a:p>
                      <a:pPr algn="r"/>
                      <a:r>
                        <a:rPr lang="ru-RU" sz="2400" dirty="0">
                          <a:latin typeface="Bandera Pro" pitchFamily="18" charset="0"/>
                        </a:rPr>
                        <a:t>Реагирование на изменения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>
                          <a:latin typeface="Bandera Pro" pitchFamily="18" charset="0"/>
                        </a:rPr>
                        <a:t>&gt;</a:t>
                      </a:r>
                      <a:endParaRPr lang="ru-RU" sz="4800" dirty="0">
                        <a:latin typeface="Bandera Pro" pitchFamily="18" charset="0"/>
                      </a:endParaRPr>
                    </a:p>
                    <a:p>
                      <a:pPr algn="ctr"/>
                      <a:endParaRPr lang="ru-RU" sz="2400" dirty="0">
                        <a:latin typeface="Bandera Pro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latin typeface="Bandera Pro" pitchFamily="18" charset="0"/>
                        </a:rPr>
                        <a:t>Следования плану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" name="Picture 2" descr="C:\Users\Елена\Downloads\chattin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86" y="1032481"/>
            <a:ext cx="944758" cy="9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Елена\Downloads\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6" y="2930204"/>
            <a:ext cx="894158" cy="89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Елена\Downloads\dea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7" y="1922944"/>
            <a:ext cx="1022707" cy="10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C:\Users\Елена\Downloads\shuffl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6" y="4030933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93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9" y="2230935"/>
            <a:ext cx="1781489" cy="5356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5536" y="1635646"/>
            <a:ext cx="2304256" cy="136815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Picture 2" descr="C:\Users\Елена\Desktop\GoIT\цели\Soft skills\презентации\презентации на вебинары\Scrum\agile manifesto, принципы, ценности,grooming\426dca883cf0025b640652572ce235f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39502"/>
            <a:ext cx="5267723" cy="46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9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831" y="98666"/>
            <a:ext cx="8793160" cy="38081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4" y="-14930"/>
            <a:ext cx="9170544" cy="5158431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93514"/>
            <a:ext cx="1022274" cy="249986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0" y="-9254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Bandera Pro Heavy" pitchFamily="18" charset="0"/>
              </a:rPr>
              <a:t>Agile Manifesto </a:t>
            </a:r>
            <a:r>
              <a:rPr lang="ru-RU" dirty="0">
                <a:solidFill>
                  <a:schemeClr val="bg1"/>
                </a:solidFill>
                <a:latin typeface="Bandera Pro Heavy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Bandera Pro Heavy" pitchFamily="18" charset="0"/>
              </a:rPr>
              <a:t>m</a:t>
            </a:r>
            <a:r>
              <a:rPr lang="ru-RU" dirty="0">
                <a:solidFill>
                  <a:schemeClr val="bg1"/>
                </a:solidFill>
                <a:latin typeface="Bandera Pro Heavy" pitchFamily="18" charset="0"/>
              </a:rPr>
              <a:t>)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70346" y="1712697"/>
            <a:ext cx="5256584" cy="284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endParaRPr lang="ru-RU" dirty="0"/>
          </a:p>
        </p:txBody>
      </p:sp>
      <p:pic>
        <p:nvPicPr>
          <p:cNvPr id="9" name="Picture 2" descr="C:\Users\Елена\Desktop\GoIT\цели\Soft skills\презентации\презентации на вебинары\Scrum\agile manifesto, принципы, ценности,grooming\Manifesto-to-Modern-Agi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36842"/>
            <a:ext cx="6214022" cy="410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02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23" y="-14931"/>
            <a:ext cx="9170544" cy="5158431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10186"/>
            <a:ext cx="1022274" cy="333314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0" y="-9254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Bandera Pro Heavy" pitchFamily="18" charset="0"/>
                <a:cs typeface="Arial" panose="020B0604020202020204" pitchFamily="34" charset="0"/>
              </a:rPr>
              <a:t>Modern Agile</a:t>
            </a:r>
            <a:endParaRPr lang="ru-RU" sz="2400" dirty="0">
              <a:solidFill>
                <a:schemeClr val="bg1"/>
              </a:solidFill>
              <a:latin typeface="Bandera Pro Heavy" pitchFamily="18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9248" y="987574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FF6C00"/>
                </a:solidFill>
                <a:latin typeface="Bandera Pro" pitchFamily="18" charset="0"/>
              </a:rPr>
              <a:t>Сделать людей потрясающими</a:t>
            </a:r>
          </a:p>
          <a:p>
            <a:r>
              <a:rPr lang="ru-RU" dirty="0">
                <a:latin typeface="Bandera Pro" pitchFamily="18" charset="0"/>
              </a:rPr>
              <a:t>Мы изучаем контекст, в котором находятся люди, их проблемы,  и чего они стремятся достичь. Как мы можем сделать их классными?</a:t>
            </a:r>
          </a:p>
          <a:p>
            <a:pPr algn="ctr"/>
            <a:r>
              <a:rPr lang="ru-RU" b="1" dirty="0">
                <a:solidFill>
                  <a:srgbClr val="FF6C00"/>
                </a:solidFill>
                <a:latin typeface="Bandera Pro" pitchFamily="18" charset="0"/>
              </a:rPr>
              <a:t>Соблюдение безопасности</a:t>
            </a:r>
          </a:p>
          <a:p>
            <a:r>
              <a:rPr lang="ru-RU" dirty="0">
                <a:latin typeface="Bandera Pro" pitchFamily="18" charset="0"/>
              </a:rPr>
              <a:t>Мы защищаем время, информацию, репутацию, деньги, здоровье и отношения других людей</a:t>
            </a:r>
          </a:p>
          <a:p>
            <a:pPr algn="ctr"/>
            <a:r>
              <a:rPr lang="ru-RU" b="1" dirty="0">
                <a:solidFill>
                  <a:srgbClr val="FF6C00"/>
                </a:solidFill>
                <a:latin typeface="Bandera Pro" pitchFamily="18" charset="0"/>
              </a:rPr>
              <a:t>Экспериментирование и обучение</a:t>
            </a:r>
          </a:p>
          <a:p>
            <a:r>
              <a:rPr lang="ru-RU" dirty="0">
                <a:latin typeface="Bandera Pro" pitchFamily="18" charset="0"/>
              </a:rPr>
              <a:t>Мы часто экспериментируем и быстро учимся.  Мы создаем культуру экспериментов и не боимся потерпеть неудачу. </a:t>
            </a:r>
          </a:p>
          <a:p>
            <a:pPr algn="ctr"/>
            <a:r>
              <a:rPr lang="ru-RU" b="1" dirty="0">
                <a:solidFill>
                  <a:srgbClr val="FF6C00"/>
                </a:solidFill>
                <a:latin typeface="Bandera Pro" pitchFamily="18" charset="0"/>
              </a:rPr>
              <a:t>Непрерывная ранняя поставка ценности</a:t>
            </a:r>
          </a:p>
          <a:p>
            <a:r>
              <a:rPr lang="ru-RU" dirty="0">
                <a:latin typeface="Bandera Pro" pitchFamily="18" charset="0"/>
              </a:rPr>
              <a:t>Все, что не было поставлено, не помогает людям становится более классными и чувствовать себя в безопасности.  Непрерывная ранняя поставка ценности необходима, чтобы разделить большие объемы стоимости на более мелкие куски, которые могут быть доставлены сейчас, а не позже</a:t>
            </a:r>
          </a:p>
        </p:txBody>
      </p:sp>
    </p:spTree>
    <p:extLst>
      <p:ext uri="{BB962C8B-B14F-4D97-AF65-F5344CB8AC3E}">
        <p14:creationId xmlns:p14="http://schemas.microsoft.com/office/powerpoint/2010/main" val="108340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9" y="2230935"/>
            <a:ext cx="1781489" cy="5356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5536" y="1635646"/>
            <a:ext cx="2304256" cy="136815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3203848" y="699542"/>
            <a:ext cx="58326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Лекция о </a:t>
            </a:r>
            <a:r>
              <a:rPr lang="en-US" sz="2000" b="1" dirty="0">
                <a:latin typeface="Bandera Pro" pitchFamily="18" charset="0"/>
              </a:rPr>
              <a:t>Scrum</a:t>
            </a:r>
            <a:endParaRPr lang="ru-RU" sz="2000" b="1" dirty="0">
              <a:latin typeface="Bandera Pro" pitchFamily="18" charset="0"/>
            </a:endParaRPr>
          </a:p>
          <a:p>
            <a:pPr marL="627063" indent="446088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b="1" dirty="0">
                <a:solidFill>
                  <a:srgbClr val="FF6C00"/>
                </a:solidFill>
                <a:latin typeface="Bandera Pro" pitchFamily="18" charset="0"/>
              </a:rPr>
              <a:t>Актуальность </a:t>
            </a:r>
            <a:r>
              <a:rPr lang="en-US" sz="2000" b="1" dirty="0">
                <a:solidFill>
                  <a:srgbClr val="FF6C00"/>
                </a:solidFill>
                <a:latin typeface="Bandera Pro" pitchFamily="18" charset="0"/>
              </a:rPr>
              <a:t>Scrum</a:t>
            </a:r>
            <a:r>
              <a:rPr lang="ru-RU" sz="2000" b="1" dirty="0">
                <a:solidFill>
                  <a:srgbClr val="FF6C00"/>
                </a:solidFill>
                <a:latin typeface="Bandera Pro" pitchFamily="18" charset="0"/>
              </a:rPr>
              <a:t>, </a:t>
            </a:r>
            <a:r>
              <a:rPr lang="en-US" sz="2000" b="1" dirty="0">
                <a:solidFill>
                  <a:srgbClr val="FF6C00"/>
                </a:solidFill>
                <a:latin typeface="Bandera Pro" pitchFamily="18" charset="0"/>
              </a:rPr>
              <a:t>Agile</a:t>
            </a:r>
          </a:p>
          <a:p>
            <a:pPr marL="627063" indent="446088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Bandera Pro" pitchFamily="18" charset="0"/>
              </a:rPr>
              <a:t>Scrum </a:t>
            </a:r>
            <a:r>
              <a:rPr lang="ru-RU" sz="2000" dirty="0">
                <a:latin typeface="Bandera Pro" pitchFamily="18" charset="0"/>
              </a:rPr>
              <a:t>: роли, артефакты, встречи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Игра «Самолетики»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Окончание первой части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Практика</a:t>
            </a:r>
            <a:endParaRPr lang="en-US" sz="2000" b="1" dirty="0">
              <a:latin typeface="Bandera Pro" pitchFamily="18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Лекция об </a:t>
            </a:r>
            <a:r>
              <a:rPr lang="en-US" sz="2000" b="1" dirty="0">
                <a:latin typeface="Bandera Pro" pitchFamily="18" charset="0"/>
              </a:rPr>
              <a:t>Agile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>
                <a:latin typeface="Bandera Pro" pitchFamily="18" charset="0"/>
              </a:rPr>
              <a:t>Marshmallow challenge</a:t>
            </a:r>
            <a:endParaRPr lang="ru-RU" sz="2000" b="1" dirty="0">
              <a:latin typeface="Bandera Pro" pitchFamily="18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latin typeface="Bandera Pro" pitchFamily="18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latin typeface="Bandera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37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Елена\Desktop\GoIT\цели\Soft skills\презентации\презентации на вебинары\Scrum\agile manifesto, принципы, ценности,grooming\agile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54" y="411510"/>
            <a:ext cx="71628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68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23" y="-14931"/>
            <a:ext cx="9170544" cy="5158431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10186"/>
            <a:ext cx="1022274" cy="333314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0" y="-9254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Bandera Pro Heavy" pitchFamily="18" charset="0"/>
                <a:cs typeface="Arial" panose="020B0604020202020204" pitchFamily="34" charset="0"/>
              </a:rPr>
              <a:t>Agile principles</a:t>
            </a:r>
            <a:endParaRPr lang="ru-RU" sz="2400" dirty="0">
              <a:solidFill>
                <a:schemeClr val="bg1"/>
              </a:solidFill>
              <a:latin typeface="Bandera Pro Heavy" pitchFamily="18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5204" y="1131590"/>
            <a:ext cx="914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Наивысшим приоритетом для нас является удовлетворение потребностей  заказчика, благодаря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регулярной и ранней поставке </a:t>
            </a:r>
            <a:r>
              <a:rPr lang="ru-RU" sz="1300" dirty="0">
                <a:latin typeface="Bandera Pro" pitchFamily="18" charset="0"/>
              </a:rPr>
              <a:t>ценного программного обеспечения.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Изменение требований приветствуется</a:t>
            </a:r>
            <a:r>
              <a:rPr lang="ru-RU" sz="1300" dirty="0">
                <a:latin typeface="Bandera Pro" pitchFamily="18" charset="0"/>
              </a:rPr>
              <a:t>, даже на поздних стадиях разработки. </a:t>
            </a:r>
            <a:r>
              <a:rPr lang="ru-RU" sz="1300" dirty="0" err="1">
                <a:latin typeface="Bandera Pro" pitchFamily="18" charset="0"/>
              </a:rPr>
              <a:t>Agile</a:t>
            </a:r>
            <a:r>
              <a:rPr lang="ru-RU" sz="1300" dirty="0">
                <a:latin typeface="Bandera Pro" pitchFamily="18" charset="0"/>
              </a:rPr>
              <a:t>-процессы позволяют использовать изменения для обеспечения заказчику конкурентного преимущества.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Работающий продукт следует выпускать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как можно чаще</a:t>
            </a:r>
            <a:r>
              <a:rPr lang="ru-RU" sz="1300" dirty="0">
                <a:latin typeface="Bandera Pro" pitchFamily="18" charset="0"/>
              </a:rPr>
              <a:t>( от пары недель до пары месяцев).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На протяжении проекта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разработчики</a:t>
            </a:r>
            <a:r>
              <a:rPr lang="ru-RU" sz="1300" dirty="0">
                <a:latin typeface="Bandera Pro" pitchFamily="18" charset="0"/>
              </a:rPr>
              <a:t> и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представители бизнеса </a:t>
            </a:r>
            <a:r>
              <a:rPr lang="ru-RU" sz="1300" dirty="0">
                <a:latin typeface="Bandera Pro" pitchFamily="18" charset="0"/>
              </a:rPr>
              <a:t>должны ежедневно работать вместе.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Над проектом должны работать мотивированные профессионалы. Чтобы работа была сделана, создайте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условия</a:t>
            </a:r>
            <a:r>
              <a:rPr lang="ru-RU" sz="1300" dirty="0">
                <a:latin typeface="Bandera Pro" pitchFamily="18" charset="0"/>
              </a:rPr>
              <a:t>, обеспечьте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поддержку</a:t>
            </a:r>
            <a:r>
              <a:rPr lang="ru-RU" sz="1300" dirty="0">
                <a:latin typeface="Bandera Pro" pitchFamily="18" charset="0"/>
              </a:rPr>
              <a:t> и полностью 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доверьтесь им</a:t>
            </a:r>
            <a:r>
              <a:rPr lang="ru-RU" sz="1300" dirty="0">
                <a:latin typeface="Bandera Pro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Непосредственное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общение </a:t>
            </a:r>
            <a:r>
              <a:rPr lang="ru-RU" sz="1300" dirty="0">
                <a:latin typeface="Bandera Pro" pitchFamily="18" charset="0"/>
              </a:rPr>
              <a:t>является наиболее практичным и эффективным способом обмена информацией как с самой командой, так и внутри команды.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Работающий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продукт</a:t>
            </a:r>
            <a:r>
              <a:rPr lang="ru-RU" sz="1300" dirty="0">
                <a:latin typeface="Bandera Pro" pitchFamily="18" charset="0"/>
              </a:rPr>
              <a:t> — основной показатель прогресса.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Инвесторы, разработчики и пользователи должны иметь возможность поддерживать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постоянный ритм</a:t>
            </a:r>
            <a:endParaRPr lang="en-US" sz="1300" b="1" dirty="0">
              <a:solidFill>
                <a:srgbClr val="FF6C00"/>
              </a:solidFill>
              <a:latin typeface="Bandera Pro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Постоянное внимание к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техническому совершенству </a:t>
            </a:r>
            <a:r>
              <a:rPr lang="ru-RU" sz="1300" dirty="0">
                <a:latin typeface="Bandera Pro" pitchFamily="18" charset="0"/>
              </a:rPr>
              <a:t>и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качеству проектирования </a:t>
            </a:r>
            <a:r>
              <a:rPr lang="ru-RU" sz="1300" dirty="0">
                <a:latin typeface="Bandera Pro" pitchFamily="18" charset="0"/>
              </a:rPr>
              <a:t>повышает гибкость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Простота</a:t>
            </a:r>
            <a:r>
              <a:rPr lang="ru-RU" sz="1300" dirty="0">
                <a:latin typeface="Bandera Pro" pitchFamily="18" charset="0"/>
              </a:rPr>
              <a:t> — искусство минимизации лишней работы — крайне необходима.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Самые лучшие требования, архитектурные и технические решения рождаются у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самоорганизующихся команд</a:t>
            </a:r>
            <a:r>
              <a:rPr lang="ru-RU" sz="1300" dirty="0">
                <a:latin typeface="Bandera Pro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300" dirty="0">
                <a:latin typeface="Bandera Pro" pitchFamily="18" charset="0"/>
              </a:rPr>
              <a:t>Команда должна систематически анализировать возможные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способы улучшения </a:t>
            </a:r>
            <a:r>
              <a:rPr lang="ru-RU" sz="1300" dirty="0">
                <a:latin typeface="Bandera Pro" pitchFamily="18" charset="0"/>
              </a:rPr>
              <a:t>эффективности и соответственно </a:t>
            </a:r>
            <a:r>
              <a:rPr lang="ru-RU" sz="1300" b="1" dirty="0">
                <a:solidFill>
                  <a:srgbClr val="FF6C00"/>
                </a:solidFill>
                <a:latin typeface="Bandera Pro" pitchFamily="18" charset="0"/>
              </a:rPr>
              <a:t>корректировать</a:t>
            </a:r>
            <a:r>
              <a:rPr lang="ru-RU" sz="1300" dirty="0">
                <a:latin typeface="Bandera Pro" pitchFamily="18" charset="0"/>
              </a:rPr>
              <a:t> стиль своей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82249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9" y="2230935"/>
            <a:ext cx="1781489" cy="5356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5536" y="1635646"/>
            <a:ext cx="2304256" cy="136815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06" y="627534"/>
            <a:ext cx="3744416" cy="41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3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4" y="-9028"/>
            <a:ext cx="9170544" cy="5158431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93514"/>
            <a:ext cx="1022274" cy="249986"/>
          </a:xfrm>
          <a:prstGeom prst="rect">
            <a:avLst/>
          </a:prstGeom>
        </p:spPr>
      </p:pic>
      <p:pic>
        <p:nvPicPr>
          <p:cNvPr id="2050" name="Picture 2" descr="C:\Users\Елена\Desktop\GoIT\цели\Soft skills\оффлайн-встречи\QA5 группа оффлайн.1-й тренинг\scrum-methodolog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2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831" y="98665"/>
            <a:ext cx="8793160" cy="38081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4" y="-3925"/>
            <a:ext cx="9170544" cy="5158431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93514"/>
            <a:ext cx="1022274" cy="24998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51520" y="-925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851670"/>
            <a:ext cx="6552728" cy="216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1159560"/>
            <a:ext cx="8163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Bandera Pro" pitchFamily="18" charset="0"/>
              </a:rPr>
              <a:t>это семейство гибких методологий создания проектов.</a:t>
            </a:r>
            <a:r>
              <a:rPr lang="en-US" sz="2400" dirty="0">
                <a:latin typeface="Bandera Pro" pitchFamily="18" charset="0"/>
              </a:rPr>
              <a:t> Agile</a:t>
            </a:r>
            <a:r>
              <a:rPr lang="ru-RU" sz="2400" dirty="0">
                <a:latin typeface="Bandera Pro" pitchFamily="18" charset="0"/>
              </a:rPr>
              <a:t> минимизирует риски посредством коротких циклов</a:t>
            </a:r>
            <a:r>
              <a:rPr lang="en-US" sz="2400" dirty="0">
                <a:latin typeface="Bandera Pro" pitchFamily="18" charset="0"/>
              </a:rPr>
              <a:t> (</a:t>
            </a:r>
            <a:r>
              <a:rPr lang="ru-RU" sz="2400" dirty="0">
                <a:latin typeface="Bandera Pro" pitchFamily="18" charset="0"/>
              </a:rPr>
              <a:t>итераций</a:t>
            </a:r>
            <a:r>
              <a:rPr lang="en-US" sz="2400" dirty="0">
                <a:latin typeface="Bandera Pro" pitchFamily="18" charset="0"/>
              </a:rPr>
              <a:t>)</a:t>
            </a:r>
            <a:r>
              <a:rPr lang="ru-RU" sz="2400" dirty="0">
                <a:latin typeface="Bandera Pro" pitchFamily="18" charset="0"/>
              </a:rPr>
              <a:t> разработки.</a:t>
            </a:r>
          </a:p>
          <a:p>
            <a:pPr algn="ctr"/>
            <a:r>
              <a:rPr lang="ru-RU" sz="2400" dirty="0">
                <a:latin typeface="Bandera Pro" pitchFamily="18" charset="0"/>
              </a:rPr>
              <a:t>Используется во всех ТОП </a:t>
            </a:r>
            <a:r>
              <a:rPr lang="en-US" sz="2400" dirty="0">
                <a:latin typeface="Bandera Pro" pitchFamily="18" charset="0"/>
              </a:rPr>
              <a:t>IT-</a:t>
            </a:r>
            <a:r>
              <a:rPr lang="ru-RU" sz="2400" dirty="0">
                <a:latin typeface="Bandera Pro" pitchFamily="18" charset="0"/>
              </a:rPr>
              <a:t>компаниях Украины</a:t>
            </a:r>
          </a:p>
          <a:p>
            <a:pPr algn="ctr"/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393254" y="155788"/>
            <a:ext cx="1917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ndera Pro Heavy" pitchFamily="18" charset="0"/>
              </a:rPr>
              <a:t>AGILE</a:t>
            </a:r>
            <a:endParaRPr lang="ru-RU" sz="4400" dirty="0">
              <a:solidFill>
                <a:schemeClr val="bg1"/>
              </a:solidFill>
              <a:latin typeface="Bandera Pro Heavy" pitchFamily="18" charset="0"/>
            </a:endParaRPr>
          </a:p>
        </p:txBody>
      </p:sp>
      <p:pic>
        <p:nvPicPr>
          <p:cNvPr id="1026" name="Picture 2" descr="C:\Users\Елена\Desktop\GoIT\цели\Soft skills\оффлайн-встречи\QA5 группа оффлайн.1-й тренинг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8" y="3086884"/>
            <a:ext cx="1143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Елена\Desktop\GoIT\цели\Soft skills\оффлайн-встречи\QA5 группа оффлайн.1-й тренинг\Dyskontna-programa-SoftServ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7" b="34450"/>
          <a:stretch/>
        </p:blipFill>
        <p:spPr bwMode="auto">
          <a:xfrm>
            <a:off x="2461320" y="3821319"/>
            <a:ext cx="3810000" cy="119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Елена\Desktop\GoIT\цели\Soft skills\оффлайн-встречи\QA5 группа оффлайн.1-й тренинг\GlobalLogic-Gurgaon-Off-Campus-Drive-For-Freshers-on-11-Feb-2016-@-JBIT-Dehradun--200x165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7"/>
          <a:stretch/>
        </p:blipFill>
        <p:spPr bwMode="auto">
          <a:xfrm>
            <a:off x="6727597" y="2703138"/>
            <a:ext cx="1905266" cy="13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Елена\Desktop\GoIT\цели\Soft skills\оффлайн-встречи\QA5 группа оффлайн.1-й тренинг\logol_11398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20" y="279129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9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831" y="98665"/>
            <a:ext cx="8793160" cy="38081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93514"/>
            <a:ext cx="1022274" cy="24998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51520" y="-925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851670"/>
            <a:ext cx="6552728" cy="216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8" name="Shape 72" descr="slide_1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75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9" y="2230935"/>
            <a:ext cx="1781489" cy="5356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5536" y="1635646"/>
            <a:ext cx="2304256" cy="136815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3203848" y="699542"/>
            <a:ext cx="58326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Лекция о </a:t>
            </a:r>
            <a:r>
              <a:rPr lang="en-US" sz="2000" b="1" dirty="0">
                <a:latin typeface="Bandera Pro" pitchFamily="18" charset="0"/>
              </a:rPr>
              <a:t>Scrum</a:t>
            </a:r>
            <a:endParaRPr lang="ru-RU" sz="2000" b="1" dirty="0">
              <a:latin typeface="Bandera Pro" pitchFamily="18" charset="0"/>
            </a:endParaRPr>
          </a:p>
          <a:p>
            <a:pPr marL="627063" indent="446088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dirty="0">
                <a:latin typeface="Bandera Pro" pitchFamily="18" charset="0"/>
              </a:rPr>
              <a:t>Актуальность </a:t>
            </a:r>
            <a:r>
              <a:rPr lang="en-US" sz="2000" dirty="0">
                <a:latin typeface="Bandera Pro" pitchFamily="18" charset="0"/>
              </a:rPr>
              <a:t>Scrum</a:t>
            </a:r>
          </a:p>
          <a:p>
            <a:pPr marL="627063" indent="446088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FF6C00"/>
                </a:solidFill>
                <a:latin typeface="Bandera Pro" pitchFamily="18" charset="0"/>
              </a:rPr>
              <a:t>Scrum </a:t>
            </a:r>
            <a:r>
              <a:rPr lang="ru-RU" sz="2000" dirty="0">
                <a:solidFill>
                  <a:srgbClr val="FF6C00"/>
                </a:solidFill>
                <a:latin typeface="Bandera Pro" pitchFamily="18" charset="0"/>
              </a:rPr>
              <a:t>: роли, артефакты, встречи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Игра «Самолетики»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Перерыв</a:t>
            </a:r>
            <a:endParaRPr lang="en-US" sz="2000" b="1" dirty="0">
              <a:latin typeface="Bandera Pro" pitchFamily="18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latin typeface="Bandera Pro" pitchFamily="18" charset="0"/>
              </a:rPr>
              <a:t>Лекция об </a:t>
            </a:r>
            <a:r>
              <a:rPr lang="en-US" sz="2000" b="1" dirty="0">
                <a:latin typeface="Bandera Pro" pitchFamily="18" charset="0"/>
              </a:rPr>
              <a:t>Agile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>
                <a:latin typeface="Bandera Pro" pitchFamily="18" charset="0"/>
              </a:rPr>
              <a:t>Marshmallow challenge</a:t>
            </a:r>
            <a:endParaRPr lang="ru-RU" sz="2000" b="1" dirty="0">
              <a:latin typeface="Bandera Pro" pitchFamily="18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latin typeface="Bandera Pro" pitchFamily="18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latin typeface="Bandera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37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831" y="98665"/>
            <a:ext cx="8793160" cy="38081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93514"/>
            <a:ext cx="1022274" cy="24998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51520" y="-925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851670"/>
            <a:ext cx="6552728" cy="216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55576" y="1417588"/>
            <a:ext cx="7725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pic>
        <p:nvPicPr>
          <p:cNvPr id="9" name="Shape 62" descr="Agile Methodologies Us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77" y="0"/>
            <a:ext cx="59046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01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831" y="98665"/>
            <a:ext cx="8793160" cy="38081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4" y="-14931"/>
            <a:ext cx="9170544" cy="5158431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93514"/>
            <a:ext cx="1022274" cy="24998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51520" y="-925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Bandera Pro Heavy" pitchFamily="18" charset="0"/>
              </a:rPr>
              <a:t>Scrum</a:t>
            </a:r>
            <a:endParaRPr lang="ru-RU" dirty="0">
              <a:solidFill>
                <a:schemeClr val="bg1"/>
              </a:solidFill>
              <a:latin typeface="Bandera Pro Heavy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851670"/>
            <a:ext cx="6552728" cy="216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55576" y="1417588"/>
            <a:ext cx="77255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ndera Pro" pitchFamily="18" charset="0"/>
              </a:rPr>
              <a:t>— это набор принципов, на которых строится процесс разработки, позволяющий в жёстко фиксированные и небольшие по времени итерации, называемые спринтами (</a:t>
            </a:r>
            <a:r>
              <a:rPr lang="ru-RU" sz="2400" dirty="0" err="1">
                <a:latin typeface="Bandera Pro" pitchFamily="18" charset="0"/>
              </a:rPr>
              <a:t>sprints</a:t>
            </a:r>
            <a:r>
              <a:rPr lang="ru-RU" sz="2400" dirty="0">
                <a:latin typeface="Bandera Pro" pitchFamily="18" charset="0"/>
              </a:rPr>
              <a:t>), предоставлять конечному пользователю работающее ПО с новыми возможностями, </a:t>
            </a:r>
            <a:r>
              <a:rPr lang="ru-RU" sz="2400" dirty="0">
                <a:solidFill>
                  <a:srgbClr val="FF6C00"/>
                </a:solidFill>
                <a:latin typeface="Bandera Pro" pitchFamily="18" charset="0"/>
              </a:rPr>
              <a:t>для которых определён наибольший приоритет</a:t>
            </a:r>
            <a:r>
              <a:rPr lang="ru-RU" sz="2400" dirty="0">
                <a:latin typeface="Bandera Pro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8208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831" y="98665"/>
            <a:ext cx="8793160" cy="38081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4" y="-14931"/>
            <a:ext cx="9170544" cy="5158431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26" y="4893514"/>
            <a:ext cx="1022274" cy="24998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51520" y="-925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Bandera Pro Heavy" pitchFamily="18" charset="0"/>
              </a:rPr>
              <a:t>Scrum</a:t>
            </a:r>
            <a:endParaRPr lang="ru-RU" dirty="0">
              <a:solidFill>
                <a:schemeClr val="bg1"/>
              </a:solidFill>
              <a:latin typeface="Bandera Pro Heavy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851670"/>
            <a:ext cx="6552728" cy="216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5" t="37328" r="25476" b="30841"/>
          <a:stretch/>
        </p:blipFill>
        <p:spPr bwMode="auto">
          <a:xfrm>
            <a:off x="506032" y="1419622"/>
            <a:ext cx="788047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9900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AA2E6"/>
      </a:accent5>
      <a:accent6>
        <a:srgbClr val="F79646"/>
      </a:accent6>
      <a:hlink>
        <a:srgbClr val="0070C0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10211</TotalTime>
  <Words>452</Words>
  <Application>Microsoft Office PowerPoint</Application>
  <PresentationFormat>Экран (16:9)</PresentationFormat>
  <Paragraphs>86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Bandera Pro</vt:lpstr>
      <vt:lpstr>Bandera Pro Heavy</vt:lpstr>
      <vt:lpstr>Calibri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КоШа</dc:creator>
  <cp:lastModifiedBy>Антон</cp:lastModifiedBy>
  <cp:revision>326</cp:revision>
  <dcterms:created xsi:type="dcterms:W3CDTF">2016-03-13T15:10:57Z</dcterms:created>
  <dcterms:modified xsi:type="dcterms:W3CDTF">2017-11-02T09:56:02Z</dcterms:modified>
</cp:coreProperties>
</file>